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theme/themeOverride7.xml" ContentType="application/vnd.openxmlformats-officedocument.themeOverride+xml"/>
  <Override PartName="/ppt/theme/themeOverride12.xml" ContentType="application/vnd.openxmlformats-officedocument.themeOverride+xml"/>
  <Override PartName="/ppt/theme/themeOverride21.xml" ContentType="application/vnd.openxmlformats-officedocument.themeOverr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Override5.xml" ContentType="application/vnd.openxmlformats-officedocument.themeOverride+xml"/>
  <Override PartName="/ppt/theme/themeOverride10.xml" ContentType="application/vnd.openxmlformats-officedocument.themeOverr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theme/themeOverride3.xml" ContentType="application/vnd.openxmlformats-officedocument.themeOverride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theme/themeOverride1.xml" ContentType="application/vnd.openxmlformats-officedocument.themeOverr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theme/themeOverride19.xml" ContentType="application/vnd.openxmlformats-officedocument.themeOverride+xml"/>
  <Override PartName="/ppt/slideLayouts/slideLayout10.xml" ContentType="application/vnd.openxmlformats-officedocument.presentationml.slideLayout+xml"/>
  <Default Extension="gif" ContentType="image/gif"/>
  <Override PartName="/ppt/theme/themeOverride17.xml" ContentType="application/vnd.openxmlformats-officedocument.themeOverride+xml"/>
  <Override PartName="/ppt/theme/themeOverride18.xml" ContentType="application/vnd.openxmlformats-officedocument.themeOverride+xml"/>
  <Override PartName="/ppt/theme/themeOverride15.xml" ContentType="application/vnd.openxmlformats-officedocument.themeOverride+xml"/>
  <Override PartName="/ppt/theme/themeOverride16.xml" ContentType="application/vnd.openxmlformats-officedocument.themeOverr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theme/themeOverride9.xml" ContentType="application/vnd.openxmlformats-officedocument.themeOverride+xml"/>
  <Override PartName="/ppt/theme/themeOverride13.xml" ContentType="application/vnd.openxmlformats-officedocument.themeOverride+xml"/>
  <Override PartName="/ppt/theme/themeOverride14.xml" ContentType="application/vnd.openxmlformats-officedocument.themeOverride+xml"/>
  <Override PartName="/ppt/theme/themeOverride22.xml" ContentType="application/vnd.openxmlformats-officedocument.themeOverr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theme/themeOverride8.xml" ContentType="application/vnd.openxmlformats-officedocument.themeOverride+xml"/>
  <Override PartName="/ppt/theme/themeOverride11.xml" ContentType="application/vnd.openxmlformats-officedocument.themeOverride+xml"/>
  <Override PartName="/ppt/theme/themeOverride20.xml" ContentType="application/vnd.openxmlformats-officedocument.themeOverr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Override6.xml" ContentType="application/vnd.openxmlformats-officedocument.themeOverr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theme/themeOverride4.xml" ContentType="application/vnd.openxmlformats-officedocument.themeOverr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theme/themeOverride2.xml" ContentType="application/vnd.openxmlformats-officedocument.themeOverr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7" r:id="rId2"/>
    <p:sldId id="257" r:id="rId3"/>
    <p:sldId id="258" r:id="rId4"/>
    <p:sldId id="256" r:id="rId5"/>
    <p:sldId id="260" r:id="rId6"/>
    <p:sldId id="259" r:id="rId7"/>
    <p:sldId id="262" r:id="rId8"/>
    <p:sldId id="261" r:id="rId9"/>
    <p:sldId id="265" r:id="rId10"/>
    <p:sldId id="264" r:id="rId11"/>
    <p:sldId id="268" r:id="rId12"/>
    <p:sldId id="267" r:id="rId13"/>
    <p:sldId id="270" r:id="rId14"/>
    <p:sldId id="269" r:id="rId15"/>
    <p:sldId id="272" r:id="rId16"/>
    <p:sldId id="271" r:id="rId17"/>
    <p:sldId id="273" r:id="rId18"/>
    <p:sldId id="274" r:id="rId19"/>
    <p:sldId id="275" r:id="rId20"/>
    <p:sldId id="276" r:id="rId21"/>
    <p:sldId id="278" r:id="rId22"/>
    <p:sldId id="277" r:id="rId23"/>
    <p:sldId id="280" r:id="rId24"/>
    <p:sldId id="279" r:id="rId25"/>
    <p:sldId id="281" r:id="rId26"/>
    <p:sldId id="282" r:id="rId27"/>
    <p:sldId id="285" r:id="rId28"/>
    <p:sldId id="286" r:id="rId2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0CA7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4" d="100"/>
          <a:sy n="74" d="100"/>
        </p:scale>
        <p:origin x="-10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9B21C2-752F-4C2B-A114-E775F8950256}" type="datetimeFigureOut">
              <a:rPr lang="ru-RU" smtClean="0"/>
              <a:pPr/>
              <a:t>08.12.2011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50B2EE-0644-4C42-8A60-D529ADE4C7D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9B21C2-752F-4C2B-A114-E775F8950256}" type="datetimeFigureOut">
              <a:rPr lang="ru-RU" smtClean="0"/>
              <a:pPr/>
              <a:t>08.12.2011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50B2EE-0644-4C42-8A60-D529ADE4C7D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9B21C2-752F-4C2B-A114-E775F8950256}" type="datetimeFigureOut">
              <a:rPr lang="ru-RU" smtClean="0"/>
              <a:pPr/>
              <a:t>08.12.2011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50B2EE-0644-4C42-8A60-D529ADE4C7D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9B21C2-752F-4C2B-A114-E775F8950256}" type="datetimeFigureOut">
              <a:rPr lang="ru-RU" smtClean="0"/>
              <a:pPr/>
              <a:t>08.12.2011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50B2EE-0644-4C42-8A60-D529ADE4C7D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9B21C2-752F-4C2B-A114-E775F8950256}" type="datetimeFigureOut">
              <a:rPr lang="ru-RU" smtClean="0"/>
              <a:pPr/>
              <a:t>08.12.2011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50B2EE-0644-4C42-8A60-D529ADE4C7D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9B21C2-752F-4C2B-A114-E775F8950256}" type="datetimeFigureOut">
              <a:rPr lang="ru-RU" smtClean="0"/>
              <a:pPr/>
              <a:t>08.12.2011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50B2EE-0644-4C42-8A60-D529ADE4C7D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9B21C2-752F-4C2B-A114-E775F8950256}" type="datetimeFigureOut">
              <a:rPr lang="ru-RU" smtClean="0"/>
              <a:pPr/>
              <a:t>08.12.2011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50B2EE-0644-4C42-8A60-D529ADE4C7D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9B21C2-752F-4C2B-A114-E775F8950256}" type="datetimeFigureOut">
              <a:rPr lang="ru-RU" smtClean="0"/>
              <a:pPr/>
              <a:t>08.12.2011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50B2EE-0644-4C42-8A60-D529ADE4C7D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9B21C2-752F-4C2B-A114-E775F8950256}" type="datetimeFigureOut">
              <a:rPr lang="ru-RU" smtClean="0"/>
              <a:pPr/>
              <a:t>08.12.2011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50B2EE-0644-4C42-8A60-D529ADE4C7D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9B21C2-752F-4C2B-A114-E775F8950256}" type="datetimeFigureOut">
              <a:rPr lang="ru-RU" smtClean="0"/>
              <a:pPr/>
              <a:t>08.12.2011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50B2EE-0644-4C42-8A60-D529ADE4C7D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9B21C2-752F-4C2B-A114-E775F8950256}" type="datetimeFigureOut">
              <a:rPr lang="ru-RU" smtClean="0"/>
              <a:pPr/>
              <a:t>08.12.2011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50B2EE-0644-4C42-8A60-D529ADE4C7D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9B21C2-752F-4C2B-A114-E775F8950256}" type="datetimeFigureOut">
              <a:rPr lang="ru-RU" smtClean="0"/>
              <a:pPr/>
              <a:t>08.12.2011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50B2EE-0644-4C42-8A60-D529ADE4C7D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wmf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5.xml"/><Relationship Id="rId4" Type="http://schemas.openxmlformats.org/officeDocument/2006/relationships/image" Target="../media/image11.wmf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7.xml"/><Relationship Id="rId4" Type="http://schemas.openxmlformats.org/officeDocument/2006/relationships/image" Target="../media/image13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8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wmf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9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0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1.xml"/><Relationship Id="rId4" Type="http://schemas.openxmlformats.org/officeDocument/2006/relationships/image" Target="../media/image16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3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2.xml"/><Relationship Id="rId4" Type="http://schemas.openxmlformats.org/officeDocument/2006/relationships/image" Target="../media/image3.gif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5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7.xml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8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9.xml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20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2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2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3.xml"/><Relationship Id="rId4" Type="http://schemas.openxmlformats.org/officeDocument/2006/relationships/image" Target="../media/image3.gi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855407" y="1584101"/>
            <a:ext cx="738707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i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Упражнения </a:t>
            </a:r>
          </a:p>
          <a:p>
            <a:pPr algn="ctr"/>
            <a:r>
              <a:rPr lang="ru-RU" sz="4800" b="1" i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с палочками</a:t>
            </a:r>
            <a:endParaRPr lang="ru-RU" sz="4800" b="1" i="1" dirty="0">
              <a:solidFill>
                <a:schemeClr val="tx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/>
          <p:nvPr/>
        </p:nvSpPr>
        <p:spPr>
          <a:xfrm rot="17943811">
            <a:off x="3479028" y="2027240"/>
            <a:ext cx="2643206" cy="285752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 prst="cross"/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581982" y="5839798"/>
            <a:ext cx="2643206" cy="285752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 prst="cross"/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 rot="3905571">
            <a:off x="17996" y="2097993"/>
            <a:ext cx="2643206" cy="285752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 prst="cross"/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 rot="17943811">
            <a:off x="1170279" y="2206610"/>
            <a:ext cx="2643206" cy="285752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 prst="cross"/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 rot="5400000">
            <a:off x="546263" y="4375319"/>
            <a:ext cx="2643206" cy="285752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 prst="cross"/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653420" y="982014"/>
            <a:ext cx="2643206" cy="285752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 prst="cross"/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5214942" y="5839798"/>
            <a:ext cx="2643206" cy="285752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 prst="cross"/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 rot="3905571">
            <a:off x="4650956" y="2097993"/>
            <a:ext cx="2643206" cy="285752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 prst="cross"/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 rot="17943811">
            <a:off x="5803239" y="2206610"/>
            <a:ext cx="2643206" cy="285752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 prst="cross"/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 rot="5400000">
            <a:off x="5179223" y="4375319"/>
            <a:ext cx="2643206" cy="285752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 prst="cross"/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5286380" y="982014"/>
            <a:ext cx="2643206" cy="285752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 prst="cross"/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рямоугольник 17"/>
          <p:cNvSpPr/>
          <p:nvPr/>
        </p:nvSpPr>
        <p:spPr>
          <a:xfrm rot="5400000">
            <a:off x="2878953" y="4381035"/>
            <a:ext cx="2643206" cy="285752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 prst="cross"/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рямоугольник 18"/>
          <p:cNvSpPr/>
          <p:nvPr/>
        </p:nvSpPr>
        <p:spPr>
          <a:xfrm>
            <a:off x="2965154" y="992492"/>
            <a:ext cx="2643206" cy="285752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 prst="cross"/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рямоугольник 19"/>
          <p:cNvSpPr/>
          <p:nvPr/>
        </p:nvSpPr>
        <p:spPr>
          <a:xfrm>
            <a:off x="1700226" y="3108960"/>
            <a:ext cx="2643206" cy="285752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 prst="cross"/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1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3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>
                                      <p:cBhvr>
                                        <p:cTn id="3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>
                                      <p:cBhvr>
                                        <p:cTn id="3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3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1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5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>
                                      <p:cBhvr>
                                        <p:cTn id="5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>
                                      <p:cBhvr>
                                        <p:cTn id="5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5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5.18519E-6 L 0.1184 5.18519E-6 " pathEditMode="relative" ptsTypes="AA">
                                      <p:cBhvr>
                                        <p:cTn id="6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1.85185E-6 L -0.12656 1.85185E-6 " pathEditMode="relative" ptsTypes="AA">
                                      <p:cBhvr>
                                        <p:cTn id="70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2" grpId="0" animBg="1"/>
      <p:bldP spid="3" grpId="0" animBg="1"/>
      <p:bldP spid="3" grpId="1" animBg="1"/>
      <p:bldP spid="6" grpId="0" animBg="1"/>
      <p:bldP spid="6" grpId="1" animBg="1"/>
      <p:bldP spid="12" grpId="0" animBg="1"/>
      <p:bldP spid="14" grpId="0" animBg="1"/>
      <p:bldP spid="14" grpId="1" animBg="1"/>
      <p:bldP spid="16" grpId="0" animBg="1"/>
      <p:bldP spid="16" grpId="1" animBg="1"/>
      <p:bldP spid="18" grpId="0" animBg="1"/>
      <p:bldP spid="19" grpId="0" animBg="1"/>
      <p:bldP spid="2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MCAN00565_0000[1]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800" y="2102486"/>
            <a:ext cx="4526280" cy="4268416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 w="190500" cap="sq">
            <a:solidFill>
              <a:schemeClr val="accent6">
                <a:lumMod val="60000"/>
                <a:lumOff val="40000"/>
              </a:schemeClr>
            </a:solidFill>
            <a:prstDash val="solid"/>
            <a:miter lim="800000"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1028" name="Picture 4" descr="MCj03489270000[1]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13464" y="2860357"/>
            <a:ext cx="3469831" cy="2314329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 w="190500" cap="sq">
            <a:solidFill>
              <a:schemeClr val="accent6">
                <a:lumMod val="60000"/>
                <a:lumOff val="40000"/>
              </a:schemeClr>
            </a:solidFill>
            <a:prstDash val="solid"/>
            <a:miter lim="800000"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5" name="TextBox 4"/>
          <p:cNvSpPr txBox="1"/>
          <p:nvPr/>
        </p:nvSpPr>
        <p:spPr>
          <a:xfrm>
            <a:off x="428596" y="243840"/>
            <a:ext cx="8358246" cy="1077218"/>
          </a:xfrm>
          <a:prstGeom prst="rect">
            <a:avLst/>
          </a:prstGeom>
          <a:solidFill>
            <a:schemeClr val="accent1">
              <a:lumMod val="20000"/>
              <a:lumOff val="80000"/>
              <a:alpha val="57000"/>
            </a:scheme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 rtlCol="0">
            <a:spAutoFit/>
          </a:bodyPr>
          <a:lstStyle/>
          <a:p>
            <a:r>
              <a:rPr lang="ru-RU" sz="3200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Переложите три палочки, чтобы рак полз в другую сторону.</a:t>
            </a:r>
            <a:endParaRPr lang="ru-RU" sz="3200" dirty="0">
              <a:solidFill>
                <a:schemeClr val="tx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 rot="9533790">
            <a:off x="282607" y="4006434"/>
            <a:ext cx="2643206" cy="285752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 prst="cross"/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 rot="1139545">
            <a:off x="284512" y="3195736"/>
            <a:ext cx="2643206" cy="285752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 prst="cross"/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 rot="9533790">
            <a:off x="297846" y="2284316"/>
            <a:ext cx="2643206" cy="285752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 prst="cross"/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 rot="1139545">
            <a:off x="2585753" y="4059926"/>
            <a:ext cx="2643206" cy="285752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 prst="cross"/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 rot="9533790">
            <a:off x="2599087" y="3148506"/>
            <a:ext cx="2643206" cy="285752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 prst="cross"/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 rot="1139545">
            <a:off x="2585753" y="2292086"/>
            <a:ext cx="2643206" cy="285752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 prst="cross"/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 rot="9533790">
            <a:off x="2599087" y="1380666"/>
            <a:ext cx="2643206" cy="285752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 prst="cross"/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 rot="1139545">
            <a:off x="5008912" y="3130286"/>
            <a:ext cx="2643206" cy="285752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 prst="cross"/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 rot="9533790">
            <a:off x="5022246" y="2218866"/>
            <a:ext cx="2643206" cy="285752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 prst="cross"/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16"/>
          <p:cNvSpPr/>
          <p:nvPr/>
        </p:nvSpPr>
        <p:spPr>
          <a:xfrm rot="9661119">
            <a:off x="4930806" y="4032426"/>
            <a:ext cx="2643206" cy="285752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 prst="cross"/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рямоугольник 17"/>
          <p:cNvSpPr/>
          <p:nvPr/>
        </p:nvSpPr>
        <p:spPr>
          <a:xfrm rot="1139545">
            <a:off x="2570513" y="422328"/>
            <a:ext cx="2643206" cy="285752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 prst="cross"/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рямоугольник 18"/>
          <p:cNvSpPr/>
          <p:nvPr/>
        </p:nvSpPr>
        <p:spPr>
          <a:xfrm rot="9533790">
            <a:off x="2492406" y="4946826"/>
            <a:ext cx="2643206" cy="285752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 prst="cross"/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рямоугольник 21"/>
          <p:cNvSpPr/>
          <p:nvPr/>
        </p:nvSpPr>
        <p:spPr>
          <a:xfrm rot="1139545">
            <a:off x="2600992" y="5843006"/>
            <a:ext cx="2643206" cy="285752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 prst="cross"/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2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>
                                      <p:cBhvr>
                                        <p:cTn id="2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>
                                      <p:cBhvr>
                                        <p:cTn id="2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2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1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3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>
                                      <p:cBhvr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>
                                      <p:cBhvr>
                                        <p:cTn id="3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3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7" grpId="1" animBg="1"/>
      <p:bldP spid="15" grpId="0" animBg="1"/>
      <p:bldP spid="15" grpId="1" animBg="1"/>
      <p:bldP spid="17" grpId="0" animBg="1"/>
      <p:bldP spid="18" grpId="0" animBg="1"/>
      <p:bldP spid="18" grpId="1" animBg="1"/>
      <p:bldP spid="2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28596" y="243840"/>
            <a:ext cx="8358246" cy="1077218"/>
          </a:xfrm>
          <a:prstGeom prst="rect">
            <a:avLst/>
          </a:prstGeom>
          <a:solidFill>
            <a:schemeClr val="accent1">
              <a:lumMod val="20000"/>
              <a:lumOff val="80000"/>
              <a:alpha val="57000"/>
            </a:scheme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 rtlCol="0">
            <a:spAutoFit/>
          </a:bodyPr>
          <a:lstStyle/>
          <a:p>
            <a:r>
              <a:rPr lang="ru-RU" sz="3200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Переложите четыре палочки, чтобы из ключа получилось три квадрата.</a:t>
            </a:r>
            <a:endParaRPr lang="ru-RU" sz="3200" dirty="0">
              <a:solidFill>
                <a:schemeClr val="tx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Рисунок 2" descr="images.jpeg"/>
          <p:cNvPicPr>
            <a:picLocks noChangeAspect="1"/>
          </p:cNvPicPr>
          <p:nvPr/>
        </p:nvPicPr>
        <p:blipFill>
          <a:blip r:embed="rId3" cstate="print">
            <a:duotone>
              <a:prstClr val="black"/>
              <a:srgbClr val="D9C3A5">
                <a:tint val="50000"/>
                <a:satMod val="180000"/>
              </a:srgbClr>
            </a:duotone>
          </a:blip>
          <a:stretch>
            <a:fillRect/>
          </a:stretch>
        </p:blipFill>
        <p:spPr>
          <a:xfrm>
            <a:off x="733424" y="2013584"/>
            <a:ext cx="3089358" cy="3089358"/>
          </a:xfrm>
          <a:prstGeom prst="snip2DiagRect">
            <a:avLst/>
          </a:prstGeom>
          <a:gradFill>
            <a:gsLst>
              <a:gs pos="0">
                <a:srgbClr val="000082"/>
              </a:gs>
              <a:gs pos="30000">
                <a:srgbClr val="66008F"/>
              </a:gs>
              <a:gs pos="64999">
                <a:srgbClr val="BA0066"/>
              </a:gs>
              <a:gs pos="89999">
                <a:srgbClr val="FF0000"/>
              </a:gs>
              <a:gs pos="100000">
                <a:srgbClr val="FF8200"/>
              </a:gs>
            </a:gsLst>
            <a:lin ang="5400000" scaled="0"/>
          </a:gradFill>
          <a:ln w="190500" cap="sq">
            <a:solidFill>
              <a:schemeClr val="bg2">
                <a:lumMod val="50000"/>
              </a:schemeClr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relaxedInset"/>
            <a:extrusionClr>
              <a:srgbClr val="000000"/>
            </a:extrusionClr>
          </a:sp3d>
        </p:spPr>
      </p:pic>
      <p:pic>
        <p:nvPicPr>
          <p:cNvPr id="4" name="Рисунок 3" descr="п.jpeg"/>
          <p:cNvPicPr>
            <a:picLocks noChangeAspect="1"/>
          </p:cNvPicPr>
          <p:nvPr/>
        </p:nvPicPr>
        <p:blipFill>
          <a:blip r:embed="rId4" cstate="print">
            <a:duotone>
              <a:prstClr val="black"/>
              <a:srgbClr val="D9C3A5">
                <a:tint val="50000"/>
                <a:satMod val="180000"/>
              </a:srgbClr>
            </a:duotone>
          </a:blip>
          <a:stretch>
            <a:fillRect/>
          </a:stretch>
        </p:blipFill>
        <p:spPr>
          <a:xfrm>
            <a:off x="4754880" y="2030730"/>
            <a:ext cx="3246444" cy="3246444"/>
          </a:xfrm>
          <a:prstGeom prst="snip2DiagRect">
            <a:avLst/>
          </a:prstGeom>
          <a:gradFill>
            <a:gsLst>
              <a:gs pos="0">
                <a:srgbClr val="000082"/>
              </a:gs>
              <a:gs pos="30000">
                <a:srgbClr val="66008F"/>
              </a:gs>
              <a:gs pos="64999">
                <a:srgbClr val="BA0066"/>
              </a:gs>
              <a:gs pos="89999">
                <a:srgbClr val="FF0000"/>
              </a:gs>
              <a:gs pos="100000">
                <a:srgbClr val="FF8200"/>
              </a:gs>
            </a:gsLst>
            <a:lin ang="5400000" scaled="0"/>
          </a:gradFill>
          <a:ln w="190500" cap="sq">
            <a:solidFill>
              <a:schemeClr val="bg2">
                <a:lumMod val="50000"/>
              </a:schemeClr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relaxedInset"/>
            <a:extrusionClr>
              <a:srgbClr val="000000"/>
            </a:extrusionClr>
          </a:sp3d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29540" y="4208166"/>
            <a:ext cx="2032660" cy="302874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 prst="cross"/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299060" y="2470806"/>
            <a:ext cx="2032660" cy="302874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 prst="cross"/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 rot="16200000">
            <a:off x="-584860" y="3339486"/>
            <a:ext cx="2032660" cy="302874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 prst="cross"/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 rot="16200000">
            <a:off x="1198220" y="3339486"/>
            <a:ext cx="2032660" cy="302874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 prst="cross"/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2127860" y="2440326"/>
            <a:ext cx="2032660" cy="302874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 prst="cross"/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4124300" y="2440326"/>
            <a:ext cx="2032660" cy="302874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 prst="cross"/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 rot="20002494">
            <a:off x="5854578" y="2091626"/>
            <a:ext cx="1853593" cy="328287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 prst="cross"/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 rot="20002494">
            <a:off x="7119498" y="2945067"/>
            <a:ext cx="1853593" cy="328287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 prst="cross"/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 rot="2095410">
            <a:off x="7180459" y="2152586"/>
            <a:ext cx="1853593" cy="328287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 prst="cross"/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 rot="2095410">
            <a:off x="5793618" y="2899346"/>
            <a:ext cx="1853593" cy="328287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 prst="cross"/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рямоугольник 17"/>
          <p:cNvSpPr/>
          <p:nvPr/>
        </p:nvSpPr>
        <p:spPr>
          <a:xfrm>
            <a:off x="2127860" y="4208166"/>
            <a:ext cx="2032660" cy="302874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 prst="cross"/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рямоугольник 18"/>
          <p:cNvSpPr/>
          <p:nvPr/>
        </p:nvSpPr>
        <p:spPr>
          <a:xfrm rot="16200000">
            <a:off x="3179420" y="3309006"/>
            <a:ext cx="2032660" cy="302874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 prst="cross"/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рямоугольник 21"/>
          <p:cNvSpPr/>
          <p:nvPr/>
        </p:nvSpPr>
        <p:spPr>
          <a:xfrm>
            <a:off x="4078580" y="4208166"/>
            <a:ext cx="2032660" cy="302874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 prst="cross"/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Прямоугольник 24"/>
          <p:cNvSpPr/>
          <p:nvPr/>
        </p:nvSpPr>
        <p:spPr>
          <a:xfrm rot="16200000">
            <a:off x="4992980" y="3324246"/>
            <a:ext cx="2032660" cy="302874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 prst="cross"/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2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>
                                      <p:cBhvr>
                                        <p:cTn id="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>
                                      <p:cBhvr>
                                        <p:cTn id="2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2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1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3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>
                                      <p:cBhvr>
                                        <p:cTn id="3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>
                                      <p:cBhvr>
                                        <p:cTn id="3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3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1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5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>
                                      <p:cBhvr>
                                        <p:cTn id="5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>
                                      <p:cBhvr>
                                        <p:cTn id="5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5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3" grpId="1" animBg="1"/>
      <p:bldP spid="14" grpId="0" animBg="1"/>
      <p:bldP spid="14" grpId="1" animBg="1"/>
      <p:bldP spid="15" grpId="0" animBg="1"/>
      <p:bldP spid="15" grpId="1" animBg="1"/>
      <p:bldP spid="10" grpId="0" animBg="1"/>
      <p:bldP spid="10" grpId="1" animBg="1"/>
      <p:bldP spid="18" grpId="0" animBg="1"/>
      <p:bldP spid="19" grpId="0" animBg="1"/>
      <p:bldP spid="22" grpId="0" animBg="1"/>
      <p:bldP spid="2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28596" y="243840"/>
            <a:ext cx="8358246" cy="1077218"/>
          </a:xfrm>
          <a:prstGeom prst="rect">
            <a:avLst/>
          </a:prstGeom>
          <a:solidFill>
            <a:schemeClr val="accent1">
              <a:lumMod val="20000"/>
              <a:lumOff val="80000"/>
              <a:alpha val="57000"/>
            </a:scheme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 rtlCol="0">
            <a:spAutoFit/>
          </a:bodyPr>
          <a:lstStyle/>
          <a:p>
            <a:r>
              <a:rPr lang="ru-RU" sz="3200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Переложите четыре палочки, превратите топор в три равных треугольника.</a:t>
            </a:r>
            <a:endParaRPr lang="ru-RU" sz="3200" dirty="0">
              <a:solidFill>
                <a:schemeClr val="tx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6" name="Picture 2" descr="J021511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7639342">
            <a:off x="2330245" y="1496981"/>
            <a:ext cx="3878007" cy="5103936"/>
          </a:xfrm>
          <a:prstGeom prst="snip2Diag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coolSlant"/>
            <a:extrusionClr>
              <a:srgbClr val="000000"/>
            </a:extrusionClr>
          </a:sp3d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345925" y="1830726"/>
            <a:ext cx="2215540" cy="287634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 prst="cross"/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4520540" y="1815486"/>
            <a:ext cx="2215540" cy="287634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 prst="cross"/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6730340" y="1815486"/>
            <a:ext cx="2215540" cy="287634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 prst="cross"/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 rot="16200000">
            <a:off x="1340085" y="2821326"/>
            <a:ext cx="2215540" cy="287634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 prst="cross"/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 rot="16200000">
            <a:off x="3290805" y="2790846"/>
            <a:ext cx="2215540" cy="287634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 prst="cross"/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 rot="3257026">
            <a:off x="3848637" y="4728976"/>
            <a:ext cx="2241997" cy="326485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 prst="cross"/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 rot="17947391">
            <a:off x="882884" y="4756804"/>
            <a:ext cx="2215540" cy="287634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 prst="cross"/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1355325" y="5640726"/>
            <a:ext cx="2215540" cy="287634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 prst="cross"/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3549885" y="5625486"/>
            <a:ext cx="2215540" cy="287634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 prst="cross"/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 rot="3257026">
            <a:off x="1867438" y="4728976"/>
            <a:ext cx="2241997" cy="326485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 prst="cross"/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16"/>
          <p:cNvSpPr/>
          <p:nvPr/>
        </p:nvSpPr>
        <p:spPr>
          <a:xfrm rot="17947391">
            <a:off x="2879323" y="4772044"/>
            <a:ext cx="2215540" cy="287634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 prst="cross"/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рямоугольник 17"/>
          <p:cNvSpPr/>
          <p:nvPr/>
        </p:nvSpPr>
        <p:spPr>
          <a:xfrm rot="19625932">
            <a:off x="480599" y="2351535"/>
            <a:ext cx="2241997" cy="326485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 prst="cross"/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рямоугольник 18"/>
          <p:cNvSpPr/>
          <p:nvPr/>
        </p:nvSpPr>
        <p:spPr>
          <a:xfrm rot="12252041">
            <a:off x="373915" y="3342134"/>
            <a:ext cx="2241997" cy="326485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 prst="cross"/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1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3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>
                                      <p:cBhvr>
                                        <p:cTn id="3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>
                                      <p:cBhvr>
                                        <p:cTn id="3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3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1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5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>
                                      <p:cBhvr>
                                        <p:cTn id="5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>
                                      <p:cBhvr>
                                        <p:cTn id="5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5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5" grpId="0" animBg="1"/>
      <p:bldP spid="5" grpId="1" animBg="1"/>
      <p:bldP spid="6" grpId="0" animBg="1"/>
      <p:bldP spid="6" grpId="1" animBg="1"/>
      <p:bldP spid="9" grpId="0" animBg="1"/>
      <p:bldP spid="9" grpId="1" animBg="1"/>
      <p:bldP spid="15" grpId="0" animBg="1"/>
      <p:bldP spid="17" grpId="0" animBg="1"/>
      <p:bldP spid="18" grpId="0" animBg="1"/>
      <p:bldP spid="19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28596" y="243840"/>
            <a:ext cx="8358246" cy="1077218"/>
          </a:xfrm>
          <a:prstGeom prst="rect">
            <a:avLst/>
          </a:prstGeom>
          <a:solidFill>
            <a:schemeClr val="accent1">
              <a:lumMod val="20000"/>
              <a:lumOff val="80000"/>
              <a:alpha val="57000"/>
            </a:scheme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 rtlCol="0">
            <a:spAutoFit/>
          </a:bodyPr>
          <a:lstStyle/>
          <a:p>
            <a:r>
              <a:rPr lang="ru-RU" sz="3200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Переложите три палочки, чтобы рыба плыла в другую сторону.</a:t>
            </a:r>
            <a:endParaRPr lang="ru-RU" sz="3200" dirty="0">
              <a:solidFill>
                <a:schemeClr val="tx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6" name="Picture 2" descr="item_3474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42483" y="2310377"/>
            <a:ext cx="3737571" cy="3264514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 w="88900" cap="sq">
            <a:solidFill>
              <a:schemeClr val="accent3">
                <a:lumMod val="60000"/>
                <a:lumOff val="40000"/>
              </a:schemeClr>
            </a:solidFill>
            <a:miter lim="800000"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  <p:pic>
        <p:nvPicPr>
          <p:cNvPr id="1027" name="Picture 3" descr="karas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4616245" y="2370290"/>
            <a:ext cx="3982065" cy="3178175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 w="88900" cap="sq">
            <a:solidFill>
              <a:schemeClr val="accent3">
                <a:lumMod val="60000"/>
                <a:lumOff val="40000"/>
              </a:schemeClr>
            </a:solidFill>
            <a:miter lim="800000"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/>
          <p:cNvSpPr/>
          <p:nvPr/>
        </p:nvSpPr>
        <p:spPr>
          <a:xfrm rot="9533790">
            <a:off x="1578006" y="1750916"/>
            <a:ext cx="2643206" cy="285752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 prst="cross"/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 rot="1820238">
            <a:off x="1457993" y="2814736"/>
            <a:ext cx="2643206" cy="285752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 prst="cross"/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16"/>
          <p:cNvSpPr/>
          <p:nvPr/>
        </p:nvSpPr>
        <p:spPr>
          <a:xfrm rot="9533790">
            <a:off x="3787806" y="3076796"/>
            <a:ext cx="2643206" cy="285752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 prst="cross"/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рямоугольник 17"/>
          <p:cNvSpPr/>
          <p:nvPr/>
        </p:nvSpPr>
        <p:spPr>
          <a:xfrm rot="1820238">
            <a:off x="3667793" y="4140616"/>
            <a:ext cx="2643206" cy="285752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 prst="cross"/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рямоугольник 18"/>
          <p:cNvSpPr/>
          <p:nvPr/>
        </p:nvSpPr>
        <p:spPr>
          <a:xfrm rot="9533790">
            <a:off x="3864006" y="882236"/>
            <a:ext cx="2643206" cy="285752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 prst="cross"/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рямоугольник 19"/>
          <p:cNvSpPr/>
          <p:nvPr/>
        </p:nvSpPr>
        <p:spPr>
          <a:xfrm rot="1820238">
            <a:off x="3743993" y="1946056"/>
            <a:ext cx="2643206" cy="285752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 prst="cross"/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 rot="9533790">
            <a:off x="6150006" y="2192876"/>
            <a:ext cx="2643206" cy="285752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 prst="cross"/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рямоугольник 21"/>
          <p:cNvSpPr/>
          <p:nvPr/>
        </p:nvSpPr>
        <p:spPr>
          <a:xfrm rot="1820238">
            <a:off x="6029993" y="3256696"/>
            <a:ext cx="2643206" cy="285752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 prst="cross"/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Прямоугольник 22"/>
          <p:cNvSpPr/>
          <p:nvPr/>
        </p:nvSpPr>
        <p:spPr>
          <a:xfrm rot="9533790">
            <a:off x="5845206" y="4326477"/>
            <a:ext cx="2643206" cy="285752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 prst="cross"/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Прямоугольник 23"/>
          <p:cNvSpPr/>
          <p:nvPr/>
        </p:nvSpPr>
        <p:spPr>
          <a:xfrm rot="9533790">
            <a:off x="3528724" y="5225639"/>
            <a:ext cx="2643206" cy="285752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 prst="cross"/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Прямоугольник 24"/>
          <p:cNvSpPr/>
          <p:nvPr/>
        </p:nvSpPr>
        <p:spPr>
          <a:xfrm rot="9533790">
            <a:off x="1547526" y="3975956"/>
            <a:ext cx="2643206" cy="285752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 prst="cross"/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>
                                      <p:cBhvr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>
                                      <p:cBhvr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2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>
                                      <p:cBhvr>
                                        <p:cTn id="2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>
                                      <p:cBhvr>
                                        <p:cTn id="2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2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1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3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>
                                      <p:cBhvr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>
                                      <p:cBhvr>
                                        <p:cTn id="3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3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5" grpId="1" animBg="1"/>
      <p:bldP spid="19" grpId="0" animBg="1"/>
      <p:bldP spid="19" grpId="1" animBg="1"/>
      <p:bldP spid="21" grpId="0" animBg="1"/>
      <p:bldP spid="21" grpId="1" animBg="1"/>
      <p:bldP spid="23" grpId="0" animBg="1"/>
      <p:bldP spid="24" grpId="0" animBg="1"/>
      <p:bldP spid="2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28596" y="243840"/>
            <a:ext cx="8358246" cy="1077218"/>
          </a:xfrm>
          <a:prstGeom prst="rect">
            <a:avLst/>
          </a:prstGeom>
          <a:solidFill>
            <a:schemeClr val="accent1">
              <a:lumMod val="20000"/>
              <a:lumOff val="80000"/>
              <a:alpha val="57000"/>
            </a:scheme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 rtlCol="0">
            <a:spAutoFit/>
          </a:bodyPr>
          <a:lstStyle/>
          <a:p>
            <a:r>
              <a:rPr lang="ru-RU" sz="3200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Переложите три палочки, чтобы из лампы получилось 5 равных треугольников.</a:t>
            </a:r>
            <a:endParaRPr lang="ru-RU" sz="3200" dirty="0">
              <a:solidFill>
                <a:schemeClr val="tx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Рисунок 2" descr="нг.jpe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242310" y="2602230"/>
            <a:ext cx="2366010" cy="236601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 cmpd="dbl">
            <a:solidFill>
              <a:schemeClr val="bg2">
                <a:lumMod val="90000"/>
                <a:alpha val="50000"/>
              </a:schemeClr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4" name="Рисунок 3" descr="е.jpe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86765" y="1893570"/>
            <a:ext cx="1798374" cy="267843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 cmpd="dbl">
            <a:solidFill>
              <a:schemeClr val="bg2">
                <a:lumMod val="90000"/>
                <a:alpha val="50000"/>
              </a:schemeClr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5" name="Рисунок 4" descr="76.jpe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382702" y="3418522"/>
            <a:ext cx="1771538" cy="258603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 cmpd="dbl">
            <a:solidFill>
              <a:schemeClr val="bg2">
                <a:lumMod val="90000"/>
                <a:alpha val="50000"/>
              </a:schemeClr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 descr="дом.jp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369345" y="1683046"/>
            <a:ext cx="6249698" cy="4687274"/>
          </a:xfrm>
          <a:prstGeom prst="round2DiagRect">
            <a:avLst/>
          </a:prstGeom>
          <a:solidFill>
            <a:schemeClr val="accent3">
              <a:lumMod val="60000"/>
              <a:lumOff val="40000"/>
            </a:schemeClr>
          </a:solidFill>
          <a:ln w="161925" cmpd="sng">
            <a:solidFill>
              <a:srgbClr val="B0CA7C"/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</p:pic>
      <p:pic>
        <p:nvPicPr>
          <p:cNvPr id="11" name="Рисунок 10" descr="7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319722" y="1418250"/>
            <a:ext cx="2263135" cy="2571744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23834" y="213360"/>
            <a:ext cx="8358246" cy="1077218"/>
          </a:xfrm>
          <a:prstGeom prst="rect">
            <a:avLst/>
          </a:prstGeom>
          <a:solidFill>
            <a:schemeClr val="accent1">
              <a:lumMod val="20000"/>
              <a:lumOff val="80000"/>
              <a:alpha val="57000"/>
            </a:scheme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 rtlCol="0">
            <a:spAutoFit/>
          </a:bodyPr>
          <a:lstStyle/>
          <a:p>
            <a:r>
              <a:rPr lang="ru-RU" sz="3200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Переложите две палочки, чтобы дом смотрел в другую сторону.</a:t>
            </a:r>
            <a:endParaRPr lang="ru-RU" sz="3200" dirty="0">
              <a:solidFill>
                <a:schemeClr val="tx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rot="16200000">
            <a:off x="3071305" y="861504"/>
            <a:ext cx="1416877" cy="365313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 prst="cross"/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 rot="16200000">
            <a:off x="4168585" y="861504"/>
            <a:ext cx="1416877" cy="365313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 prst="cross"/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рямоугольник 19"/>
          <p:cNvSpPr/>
          <p:nvPr/>
        </p:nvSpPr>
        <p:spPr>
          <a:xfrm rot="3205224">
            <a:off x="4641023" y="2263584"/>
            <a:ext cx="1416877" cy="365313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 prst="cross"/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 rot="17861069">
            <a:off x="2675063" y="2248345"/>
            <a:ext cx="1416877" cy="365313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 prst="cross"/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Прямоугольник 22"/>
          <p:cNvSpPr/>
          <p:nvPr/>
        </p:nvSpPr>
        <p:spPr>
          <a:xfrm rot="17861069">
            <a:off x="3909502" y="3376105"/>
            <a:ext cx="1416877" cy="365313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 prst="cross"/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Прямоугольник 23"/>
          <p:cNvSpPr/>
          <p:nvPr/>
        </p:nvSpPr>
        <p:spPr>
          <a:xfrm rot="3205224">
            <a:off x="3299904" y="3376102"/>
            <a:ext cx="1416877" cy="365313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 prst="cross"/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Прямоугольник 24"/>
          <p:cNvSpPr/>
          <p:nvPr/>
        </p:nvSpPr>
        <p:spPr>
          <a:xfrm rot="3205224">
            <a:off x="3315143" y="2217864"/>
            <a:ext cx="1416877" cy="365313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 prst="cross"/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Прямоугольник 25"/>
          <p:cNvSpPr/>
          <p:nvPr/>
        </p:nvSpPr>
        <p:spPr>
          <a:xfrm rot="17861069">
            <a:off x="3970463" y="2248345"/>
            <a:ext cx="1416877" cy="365313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 prst="cross"/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Прямоугольник 37"/>
          <p:cNvSpPr/>
          <p:nvPr/>
        </p:nvSpPr>
        <p:spPr>
          <a:xfrm rot="17861069">
            <a:off x="3376105" y="5540185"/>
            <a:ext cx="1416877" cy="365313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 prst="cross"/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Прямоугольник 38"/>
          <p:cNvSpPr/>
          <p:nvPr/>
        </p:nvSpPr>
        <p:spPr>
          <a:xfrm rot="3205224">
            <a:off x="3939982" y="5479224"/>
            <a:ext cx="1416877" cy="365313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 prst="cross"/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Прямоугольник 26"/>
          <p:cNvSpPr/>
          <p:nvPr/>
        </p:nvSpPr>
        <p:spPr>
          <a:xfrm rot="10800000">
            <a:off x="3558984" y="6073584"/>
            <a:ext cx="1668335" cy="357696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 prst="cross"/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рямоугольник 17"/>
          <p:cNvSpPr/>
          <p:nvPr/>
        </p:nvSpPr>
        <p:spPr>
          <a:xfrm rot="10800000">
            <a:off x="2979865" y="2751264"/>
            <a:ext cx="1416877" cy="365313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 prst="cross"/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рямоугольник 18"/>
          <p:cNvSpPr/>
          <p:nvPr/>
        </p:nvSpPr>
        <p:spPr>
          <a:xfrm rot="10800000">
            <a:off x="4412425" y="2766504"/>
            <a:ext cx="1416877" cy="365313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 prst="cross"/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16"/>
          <p:cNvSpPr/>
          <p:nvPr/>
        </p:nvSpPr>
        <p:spPr>
          <a:xfrm rot="10800000">
            <a:off x="3489960" y="1638744"/>
            <a:ext cx="1676400" cy="357696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 prst="cross"/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рямоугольник 21"/>
          <p:cNvSpPr/>
          <p:nvPr/>
        </p:nvSpPr>
        <p:spPr>
          <a:xfrm rot="16200000">
            <a:off x="3680905" y="4458144"/>
            <a:ext cx="1416877" cy="365313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 prst="cross"/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2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>
                                      <p:cBhvr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>
                                      <p:cBhvr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1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3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>
                                      <p:cBhvr>
                                        <p:cTn id="3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>
                                      <p:cBhvr>
                                        <p:cTn id="3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3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9" grpId="1" animBg="1"/>
      <p:bldP spid="16" grpId="0" animBg="1"/>
      <p:bldP spid="16" grpId="1" animBg="1"/>
      <p:bldP spid="25" grpId="0" animBg="1"/>
      <p:bldP spid="26" grpId="0" animBg="1"/>
      <p:bldP spid="27" grpId="0" animBg="1"/>
      <p:bldP spid="22" grpId="0" animBg="1"/>
      <p:bldP spid="22" grpId="1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28596" y="243840"/>
            <a:ext cx="8358246" cy="1077218"/>
          </a:xfrm>
          <a:prstGeom prst="rect">
            <a:avLst/>
          </a:prstGeom>
          <a:solidFill>
            <a:schemeClr val="accent1">
              <a:lumMod val="20000"/>
              <a:lumOff val="80000"/>
              <a:alpha val="57000"/>
            </a:scheme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 rtlCol="0">
            <a:spAutoFit/>
          </a:bodyPr>
          <a:lstStyle/>
          <a:p>
            <a:r>
              <a:rPr lang="ru-RU" sz="3200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Переложите четыре палочки, так чтобы из елочки получилось 4 треугольника.</a:t>
            </a:r>
            <a:endParaRPr lang="ru-RU" sz="3200" dirty="0">
              <a:solidFill>
                <a:schemeClr val="tx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Рисунок 2" descr="PSA00df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77200" y="1518139"/>
            <a:ext cx="7282879" cy="4913142"/>
          </a:xfrm>
          <a:prstGeom prst="round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glow rad="139700">
              <a:schemeClr val="accent3">
                <a:satMod val="175000"/>
                <a:alpha val="40000"/>
              </a:schemeClr>
            </a:glow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slope"/>
            <a:extrusionClr>
              <a:srgbClr val="000000"/>
            </a:extrusionClr>
          </a:sp3d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 rot="19154691">
            <a:off x="2842701" y="800546"/>
            <a:ext cx="1416877" cy="365313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 prst="cross"/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 rot="2522988">
            <a:off x="3879021" y="770067"/>
            <a:ext cx="1416877" cy="365313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 prst="cross"/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 rot="2522988">
            <a:off x="2812221" y="1608269"/>
            <a:ext cx="1416877" cy="365313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 prst="cross"/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 rot="19154691">
            <a:off x="3894261" y="1562546"/>
            <a:ext cx="1416877" cy="365313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 prst="cross"/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 rot="19154691">
            <a:off x="2659821" y="2537906"/>
            <a:ext cx="1416877" cy="365313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 prst="cross"/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 rot="2522988">
            <a:off x="4031421" y="2476948"/>
            <a:ext cx="1416877" cy="365313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 prst="cross"/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 rot="2522988">
            <a:off x="2629342" y="3254188"/>
            <a:ext cx="1416877" cy="365313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 prst="cross"/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16"/>
          <p:cNvSpPr/>
          <p:nvPr/>
        </p:nvSpPr>
        <p:spPr>
          <a:xfrm rot="19154691">
            <a:off x="4016184" y="3208466"/>
            <a:ext cx="1416877" cy="365313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 prst="cross"/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Прямоугольник 23"/>
          <p:cNvSpPr/>
          <p:nvPr/>
        </p:nvSpPr>
        <p:spPr>
          <a:xfrm rot="16200000">
            <a:off x="3376105" y="5784025"/>
            <a:ext cx="1416877" cy="365313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 prst="cross"/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Прямоугольник 24"/>
          <p:cNvSpPr/>
          <p:nvPr/>
        </p:nvSpPr>
        <p:spPr>
          <a:xfrm rot="16200000">
            <a:off x="3162526" y="1181325"/>
            <a:ext cx="1828800" cy="411028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 prst="cross"/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Прямоугольник 27"/>
          <p:cNvSpPr/>
          <p:nvPr/>
        </p:nvSpPr>
        <p:spPr>
          <a:xfrm rot="19154691">
            <a:off x="2705541" y="4061907"/>
            <a:ext cx="1416877" cy="365313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 prst="cross"/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Прямоугольник 28"/>
          <p:cNvSpPr/>
          <p:nvPr/>
        </p:nvSpPr>
        <p:spPr>
          <a:xfrm rot="2522988">
            <a:off x="3894262" y="3970469"/>
            <a:ext cx="1416877" cy="365313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 prst="cross"/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Прямоугольник 22"/>
          <p:cNvSpPr/>
          <p:nvPr/>
        </p:nvSpPr>
        <p:spPr>
          <a:xfrm rot="16200000">
            <a:off x="3269434" y="2918903"/>
            <a:ext cx="1614998" cy="380553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 prst="cross"/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 rot="16200000">
            <a:off x="3376105" y="4442904"/>
            <a:ext cx="1416877" cy="365313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 prst="cross"/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>
                                      <p:cBhvr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>
                                      <p:cBhvr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2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>
                                      <p:cBhvr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>
                                      <p:cBhvr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2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1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3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>
                                      <p:cBhvr>
                                        <p:cTn id="3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>
                                      <p:cBhvr>
                                        <p:cTn id="3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3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1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5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>
                                      <p:cBhvr>
                                        <p:cTn id="5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>
                                      <p:cBhvr>
                                        <p:cTn id="5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5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6" grpId="0" animBg="1"/>
      <p:bldP spid="17" grpId="0" animBg="1"/>
      <p:bldP spid="24" grpId="0" animBg="1"/>
      <p:bldP spid="24" grpId="1" animBg="1"/>
      <p:bldP spid="28" grpId="0" animBg="1"/>
      <p:bldP spid="28" grpId="1" animBg="1"/>
      <p:bldP spid="29" grpId="0" animBg="1"/>
      <p:bldP spid="29" grpId="1" animBg="1"/>
      <p:bldP spid="3" grpId="0" animBg="1"/>
      <p:bldP spid="3" grpId="1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28596" y="243840"/>
            <a:ext cx="8358246" cy="1077218"/>
          </a:xfrm>
          <a:prstGeom prst="rect">
            <a:avLst/>
          </a:prstGeom>
          <a:solidFill>
            <a:schemeClr val="accent1">
              <a:lumMod val="20000"/>
              <a:lumOff val="80000"/>
              <a:alpha val="57000"/>
            </a:scheme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 rtlCol="0">
            <a:spAutoFit/>
          </a:bodyPr>
          <a:lstStyle/>
          <a:p>
            <a:r>
              <a:rPr lang="ru-RU" sz="3200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Переложите шесть палочек, превратите фонарь в 4 равных треугольника.</a:t>
            </a:r>
            <a:endParaRPr lang="ru-RU" sz="3200" dirty="0">
              <a:solidFill>
                <a:schemeClr val="tx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Рисунок 2" descr="ъ.jpe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093720" y="2228850"/>
            <a:ext cx="1878330" cy="3130550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chemeClr val="tx2">
                <a:lumMod val="40000"/>
                <a:lumOff val="60000"/>
              </a:schemeClr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glow" dir="t"/>
          </a:scene3d>
          <a:sp3d contourW="6350" prstMaterial="dkEdge">
            <a:bevelT w="50800" h="16510" prst="convex"/>
            <a:contourClr>
              <a:srgbClr val="C0C0C0"/>
            </a:contourClr>
          </a:sp3d>
        </p:spPr>
      </p:pic>
      <p:pic>
        <p:nvPicPr>
          <p:cNvPr id="4" name="Рисунок 3" descr="ттт.jpe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730240" y="4163377"/>
            <a:ext cx="2647950" cy="1985963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chemeClr val="tx2">
                <a:lumMod val="40000"/>
                <a:lumOff val="60000"/>
              </a:schemeClr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glow" dir="t"/>
          </a:scene3d>
          <a:sp3d contourW="6350" prstMaterial="dkEdge">
            <a:bevelT w="50800" h="16510" prst="convex"/>
            <a:contourClr>
              <a:srgbClr val="C0C0C0"/>
            </a:contourClr>
          </a:sp3d>
        </p:spPr>
      </p:pic>
      <p:pic>
        <p:nvPicPr>
          <p:cNvPr id="5" name="Рисунок 4" descr="гш.jpe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40080" y="1917382"/>
            <a:ext cx="1798320" cy="2229168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chemeClr val="tx2">
                <a:lumMod val="40000"/>
                <a:lumOff val="60000"/>
              </a:schemeClr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glow" dir="t"/>
          </a:scene3d>
          <a:sp3d contourW="6350" prstMaterial="dkEdge">
            <a:bevelT w="50800" h="16510" prst="convex"/>
            <a:contourClr>
              <a:srgbClr val="C0C0C0"/>
            </a:contourClr>
          </a:sp3d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Прямоугольник 17"/>
          <p:cNvSpPr/>
          <p:nvPr/>
        </p:nvSpPr>
        <p:spPr>
          <a:xfrm rot="7050223">
            <a:off x="4744753" y="3360372"/>
            <a:ext cx="1416877" cy="365313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 prst="cross"/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рямоугольник 18"/>
          <p:cNvSpPr/>
          <p:nvPr/>
        </p:nvSpPr>
        <p:spPr>
          <a:xfrm rot="3205224">
            <a:off x="4091401" y="3474914"/>
            <a:ext cx="1416877" cy="365313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 prst="cross"/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 rot="7050223">
            <a:off x="4058953" y="2171653"/>
            <a:ext cx="1416877" cy="365313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 prst="cross"/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 rot="17861069">
            <a:off x="3220754" y="891493"/>
            <a:ext cx="1416877" cy="365313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 prst="cross"/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 rot="3205224">
            <a:off x="3860834" y="861012"/>
            <a:ext cx="1416877" cy="365313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 prst="cross"/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 rot="3205224">
            <a:off x="3329401" y="2240475"/>
            <a:ext cx="1416877" cy="365313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 prst="cross"/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 rot="10800000">
            <a:off x="3406876" y="1541896"/>
            <a:ext cx="1696065" cy="375394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 prst="cross"/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 rot="10800000">
            <a:off x="3658292" y="2884000"/>
            <a:ext cx="1416877" cy="365313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 prst="cross"/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 rot="16200000">
            <a:off x="3745061" y="3597577"/>
            <a:ext cx="1170580" cy="365312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 prst="cross"/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 rot="16200000">
            <a:off x="3745061" y="4762700"/>
            <a:ext cx="1170580" cy="365312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 prst="cross"/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 rot="16200000">
            <a:off x="3745061" y="5913073"/>
            <a:ext cx="1170580" cy="365312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 prst="cross"/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16"/>
          <p:cNvSpPr/>
          <p:nvPr/>
        </p:nvSpPr>
        <p:spPr>
          <a:xfrm rot="3205224">
            <a:off x="4759995" y="2293572"/>
            <a:ext cx="1416877" cy="365313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 prst="cross"/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-2.22222E-6 L 0.06997 -2.22222E-6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1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1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>
                                      <p:cBhvr>
                                        <p:cTn id="1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>
                                      <p:cBhvr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1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>
                                      <p:cBhvr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>
                                      <p:cBhvr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1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4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>
                                      <p:cBhvr>
                                        <p:cTn id="4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>
                                      <p:cBhvr>
                                        <p:cTn id="4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9" grpId="0" animBg="1"/>
      <p:bldP spid="9" grpId="0" animBg="1"/>
      <p:bldP spid="10" grpId="0" animBg="1"/>
      <p:bldP spid="10" grpId="1" animBg="1"/>
      <p:bldP spid="11" grpId="0" animBg="1"/>
      <p:bldP spid="11" grpId="1" animBg="1"/>
      <p:bldP spid="14" grpId="0" animBg="1"/>
      <p:bldP spid="14" grpId="1" animBg="1"/>
      <p:bldP spid="1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28596" y="243840"/>
            <a:ext cx="8358246" cy="1077218"/>
          </a:xfrm>
          <a:prstGeom prst="rect">
            <a:avLst/>
          </a:prstGeom>
          <a:solidFill>
            <a:schemeClr val="accent1">
              <a:lumMod val="20000"/>
              <a:lumOff val="80000"/>
              <a:alpha val="57000"/>
            </a:scheme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 rtlCol="0">
            <a:spAutoFit/>
          </a:bodyPr>
          <a:lstStyle/>
          <a:p>
            <a:r>
              <a:rPr lang="ru-RU" sz="3200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Переложите четыре палочки, чтобы флюгер превратился в дом.</a:t>
            </a:r>
            <a:endParaRPr lang="ru-RU" sz="3200" dirty="0">
              <a:solidFill>
                <a:schemeClr val="tx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3" name="Рисунок 12" descr="67.jpe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78154" y="2237422"/>
            <a:ext cx="2115129" cy="291369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chemeClr val="bg2">
                <a:lumMod val="75000"/>
              </a:schemeClr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 prst="convex"/>
            <a:contourClr>
              <a:srgbClr val="C0C0C0"/>
            </a:contourClr>
          </a:sp3d>
        </p:spPr>
      </p:pic>
      <p:pic>
        <p:nvPicPr>
          <p:cNvPr id="14" name="Рисунок 13" descr="88.jpe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584091" y="2229802"/>
            <a:ext cx="2320831" cy="318039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chemeClr val="bg2">
                <a:lumMod val="75000"/>
              </a:schemeClr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 prst="convex"/>
            <a:contourClr>
              <a:srgbClr val="C0C0C0"/>
            </a:contourClr>
          </a:sp3d>
        </p:spPr>
      </p:pic>
      <p:pic>
        <p:nvPicPr>
          <p:cNvPr id="15" name="Рисунок 14" descr="87.jpe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124200" y="3937635"/>
            <a:ext cx="3059896" cy="196024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chemeClr val="bg2">
                <a:lumMod val="75000"/>
              </a:schemeClr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 prst="convex"/>
            <a:contourClr>
              <a:srgbClr val="C0C0C0"/>
            </a:contourClr>
          </a:sp3d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Прямоугольник 26"/>
          <p:cNvSpPr/>
          <p:nvPr/>
        </p:nvSpPr>
        <p:spPr>
          <a:xfrm rot="8468471">
            <a:off x="4579515" y="2710510"/>
            <a:ext cx="1020638" cy="426716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 prst="cross"/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Прямоугольник 24"/>
          <p:cNvSpPr/>
          <p:nvPr/>
        </p:nvSpPr>
        <p:spPr>
          <a:xfrm rot="8970645">
            <a:off x="4609688" y="1775683"/>
            <a:ext cx="1020638" cy="426716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 prst="cross"/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Прямоугольник 23"/>
          <p:cNvSpPr/>
          <p:nvPr/>
        </p:nvSpPr>
        <p:spPr>
          <a:xfrm rot="12389332">
            <a:off x="4592728" y="1303243"/>
            <a:ext cx="1020638" cy="426716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 prst="cross"/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 rot="16200000">
            <a:off x="3101563" y="510763"/>
            <a:ext cx="1020638" cy="426716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 prst="cross"/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 rot="16200000">
            <a:off x="3101563" y="1501363"/>
            <a:ext cx="1020638" cy="426716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 prst="cross"/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16"/>
          <p:cNvSpPr/>
          <p:nvPr/>
        </p:nvSpPr>
        <p:spPr>
          <a:xfrm rot="16200000">
            <a:off x="3116803" y="2522443"/>
            <a:ext cx="1020638" cy="426716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 prst="cross"/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рямоугольник 18"/>
          <p:cNvSpPr/>
          <p:nvPr/>
        </p:nvSpPr>
        <p:spPr>
          <a:xfrm rot="16200000">
            <a:off x="3116803" y="3543081"/>
            <a:ext cx="1020638" cy="426716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 prst="cross"/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рямоугольник 19"/>
          <p:cNvSpPr/>
          <p:nvPr/>
        </p:nvSpPr>
        <p:spPr>
          <a:xfrm rot="16200000">
            <a:off x="3101563" y="4564603"/>
            <a:ext cx="1020638" cy="426716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 prst="cross"/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 rot="16200000">
            <a:off x="3116803" y="5600923"/>
            <a:ext cx="1020638" cy="426716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 prst="cross"/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рямоугольник 21"/>
          <p:cNvSpPr/>
          <p:nvPr/>
        </p:nvSpPr>
        <p:spPr>
          <a:xfrm>
            <a:off x="3817843" y="1044163"/>
            <a:ext cx="1020638" cy="426716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 prst="cross"/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Прямоугольник 22"/>
          <p:cNvSpPr/>
          <p:nvPr/>
        </p:nvSpPr>
        <p:spPr>
          <a:xfrm>
            <a:off x="3802603" y="1989043"/>
            <a:ext cx="1020638" cy="426716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 prst="cross"/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Прямоугольник 25"/>
          <p:cNvSpPr/>
          <p:nvPr/>
        </p:nvSpPr>
        <p:spPr>
          <a:xfrm rot="16200000">
            <a:off x="4877023" y="1996663"/>
            <a:ext cx="1157798" cy="426716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 prst="cross"/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Прямоугольник 27"/>
          <p:cNvSpPr/>
          <p:nvPr/>
        </p:nvSpPr>
        <p:spPr>
          <a:xfrm>
            <a:off x="3817843" y="3002284"/>
            <a:ext cx="1020638" cy="426716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 prst="cross"/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Прямоугольник 28"/>
          <p:cNvSpPr/>
          <p:nvPr/>
        </p:nvSpPr>
        <p:spPr>
          <a:xfrm rot="16200000">
            <a:off x="3863561" y="2507203"/>
            <a:ext cx="1416878" cy="426716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 prst="cross"/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2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>
                                      <p:cBhvr>
                                        <p:cTn id="2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>
                                      <p:cBhvr>
                                        <p:cTn id="2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2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1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3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>
                                      <p:cBhvr>
                                        <p:cTn id="3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>
                                      <p:cBhvr>
                                        <p:cTn id="3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3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1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5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>
                                      <p:cBhvr>
                                        <p:cTn id="5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>
                                      <p:cBhvr>
                                        <p:cTn id="5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5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2" grpId="0" animBg="1"/>
      <p:bldP spid="2" grpId="1" animBg="1"/>
      <p:bldP spid="19" grpId="0" animBg="1"/>
      <p:bldP spid="19" grpId="1" animBg="1"/>
      <p:bldP spid="20" grpId="0" animBg="1"/>
      <p:bldP spid="20" grpId="1" animBg="1"/>
      <p:bldP spid="21" grpId="0" animBg="1"/>
      <p:bldP spid="21" grpId="1" animBg="1"/>
      <p:bldP spid="26" grpId="0" animBg="1"/>
      <p:bldP spid="28" grpId="0" animBg="1"/>
      <p:bldP spid="29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5989320" y="5029422"/>
            <a:ext cx="2103120" cy="456753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 prst="cross"/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 rot="5400000">
            <a:off x="4922741" y="4206464"/>
            <a:ext cx="2042164" cy="456753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 prst="cross"/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3870961" y="5029422"/>
            <a:ext cx="2087879" cy="456753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 prst="cross"/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 rot="5400000">
            <a:off x="6820121" y="4198843"/>
            <a:ext cx="2118360" cy="456753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 prst="cross"/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 rot="5400000">
            <a:off x="6850602" y="2110963"/>
            <a:ext cx="2026919" cy="456753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 prst="cross"/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 rot="5400000">
            <a:off x="3078703" y="2133822"/>
            <a:ext cx="2072641" cy="456753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 prst="cross"/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4343401" y="3170142"/>
            <a:ext cx="1874519" cy="456753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 prst="cross"/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0" y="3154902"/>
            <a:ext cx="2072641" cy="456753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 prst="cross"/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2072641" y="3154902"/>
            <a:ext cx="2286224" cy="456753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 prst="cross"/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2072640" y="4983702"/>
            <a:ext cx="2240279" cy="456753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 prst="cross"/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рямоугольник 17"/>
          <p:cNvSpPr/>
          <p:nvPr/>
        </p:nvSpPr>
        <p:spPr>
          <a:xfrm rot="5400000">
            <a:off x="4877022" y="2240502"/>
            <a:ext cx="2194562" cy="456753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 prst="cross"/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 rot="5400000">
            <a:off x="2964403" y="4122643"/>
            <a:ext cx="2270759" cy="456753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 prst="cross"/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 rot="5400000">
            <a:off x="1166083" y="4076923"/>
            <a:ext cx="2240279" cy="456753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 prst="cross"/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 rot="5400000">
            <a:off x="1318483" y="1958563"/>
            <a:ext cx="1965959" cy="456753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 prst="cross"/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3901441" y="1310862"/>
            <a:ext cx="2286224" cy="456753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 prst="cross"/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6218143" y="1310862"/>
            <a:ext cx="1874297" cy="456753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 prst="cross"/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16"/>
          <p:cNvSpPr/>
          <p:nvPr/>
        </p:nvSpPr>
        <p:spPr>
          <a:xfrm>
            <a:off x="6233161" y="3154902"/>
            <a:ext cx="1889759" cy="456753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 prst="cross"/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TextBox 21"/>
          <p:cNvSpPr txBox="1"/>
          <p:nvPr/>
        </p:nvSpPr>
        <p:spPr>
          <a:xfrm>
            <a:off x="428596" y="243840"/>
            <a:ext cx="8358246" cy="1077218"/>
          </a:xfrm>
          <a:prstGeom prst="rect">
            <a:avLst/>
          </a:prstGeom>
          <a:solidFill>
            <a:schemeClr val="accent1">
              <a:lumMod val="20000"/>
              <a:lumOff val="80000"/>
              <a:alpha val="57000"/>
            </a:scheme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 rtlCol="0">
            <a:spAutoFit/>
          </a:bodyPr>
          <a:lstStyle/>
          <a:p>
            <a:r>
              <a:rPr lang="ru-RU" sz="3200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Переложите пять палочек, чтобы получилось три квадрата.</a:t>
            </a:r>
            <a:endParaRPr lang="ru-RU" sz="3200" dirty="0">
              <a:solidFill>
                <a:schemeClr val="tx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>
                                      <p:cBhvr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>
                                      <p:cBhvr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1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4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>
                                      <p:cBhvr>
                                        <p:cTn id="4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>
                                      <p:cBhvr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4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1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5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>
                                      <p:cBhvr>
                                        <p:cTn id="5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>
                                      <p:cBhvr>
                                        <p:cTn id="5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5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4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1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7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>
                                      <p:cBhvr>
                                        <p:cTn id="7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>
                                      <p:cBhvr>
                                        <p:cTn id="7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7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8" grpId="0" animBg="1"/>
      <p:bldP spid="8" grpId="1" animBg="1"/>
      <p:bldP spid="14" grpId="0" animBg="1"/>
      <p:bldP spid="14" grpId="1" animBg="1"/>
      <p:bldP spid="16" grpId="0" animBg="1"/>
      <p:bldP spid="2" grpId="0" animBg="1"/>
      <p:bldP spid="2" grpId="1" animBg="1"/>
      <p:bldP spid="15" grpId="0" animBg="1"/>
      <p:bldP spid="18" grpId="2" animBg="1"/>
      <p:bldP spid="5" grpId="0" animBg="1"/>
      <p:bldP spid="5" grpId="1" animBg="1"/>
      <p:bldP spid="7" grpId="0" animBg="1"/>
      <p:bldP spid="7" grpId="1" animBg="1"/>
      <p:bldP spid="17" grpId="0" animBg="1"/>
      <p:bldP spid="22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941320" y="426720"/>
            <a:ext cx="231826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b="1" i="1" dirty="0" smtClean="0">
                <a:solidFill>
                  <a:schemeClr val="accent1">
                    <a:lumMod val="75000"/>
                  </a:schemeClr>
                </a:solidFill>
              </a:rPr>
              <a:t>Ссылки:</a:t>
            </a:r>
            <a:endParaRPr lang="ru-RU" sz="4800" b="1" i="1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дом.jp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 flipH="1">
            <a:off x="737417" y="371915"/>
            <a:ext cx="7713408" cy="5929330"/>
          </a:xfrm>
          <a:prstGeom prst="round2DiagRect">
            <a:avLst/>
          </a:prstGeom>
          <a:solidFill>
            <a:schemeClr val="accent3">
              <a:lumMod val="60000"/>
              <a:lumOff val="40000"/>
            </a:schemeClr>
          </a:solidFill>
          <a:ln w="161925" cmpd="sng">
            <a:solidFill>
              <a:srgbClr val="B0CA7C"/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</p:pic>
      <p:pic>
        <p:nvPicPr>
          <p:cNvPr id="6" name="Рисунок 5" descr="7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08393" y="0"/>
            <a:ext cx="2263135" cy="2571744"/>
          </a:xfrm>
          <a:prstGeom prst="rect">
            <a:avLst/>
          </a:prstGeom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оугольник 15"/>
          <p:cNvSpPr/>
          <p:nvPr/>
        </p:nvSpPr>
        <p:spPr>
          <a:xfrm rot="10800000">
            <a:off x="4331968" y="3207070"/>
            <a:ext cx="2643206" cy="285752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 prst="cross"/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 rot="18249665">
            <a:off x="3647015" y="2242700"/>
            <a:ext cx="2643206" cy="263105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 prst="cross"/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1688762" y="5564524"/>
            <a:ext cx="2643206" cy="285752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 prst="cross"/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1688762" y="3207070"/>
            <a:ext cx="2643206" cy="285752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 prst="cross"/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 rot="16200000">
            <a:off x="510035" y="4385797"/>
            <a:ext cx="2643206" cy="285752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 prst="cross"/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 rot="16200000">
            <a:off x="2867489" y="4385797"/>
            <a:ext cx="2643206" cy="285752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 prst="cross"/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 rot="10800000">
            <a:off x="4331968" y="5564524"/>
            <a:ext cx="2643206" cy="285752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 prst="cross"/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 rot="16200000">
            <a:off x="5582133" y="4385797"/>
            <a:ext cx="2643206" cy="285752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 prst="cross"/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 rot="18104297">
            <a:off x="1112448" y="2120183"/>
            <a:ext cx="2643206" cy="285752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 prst="cross"/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 rot="14126804">
            <a:off x="5010432" y="2156265"/>
            <a:ext cx="2606005" cy="241456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 prst="cross"/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 rot="14322200">
            <a:off x="2318786" y="2124569"/>
            <a:ext cx="2643206" cy="285752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 prst="cross"/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2831770" y="1063930"/>
            <a:ext cx="2857520" cy="285752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 prst="cross"/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>
                                      <p:cBhvr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2" grpId="0" animBg="1"/>
      <p:bldP spid="12" grpId="1" animBg="1"/>
      <p:bldP spid="11" grpId="0" animBg="1"/>
      <p:bldP spid="11" grpId="1" animBg="1"/>
      <p:bldP spid="1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{1C5E3114-3605-42F6-8E04-51A3688D1E3E}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flipH="1">
            <a:off x="746759" y="1774486"/>
            <a:ext cx="7184378" cy="4762192"/>
          </a:xfrm>
          <a:prstGeom prst="snip2DiagRect">
            <a:avLst/>
          </a:prstGeom>
          <a:ln w="136525"/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</p:pic>
      <p:sp>
        <p:nvSpPr>
          <p:cNvPr id="4" name="TextBox 3"/>
          <p:cNvSpPr txBox="1"/>
          <p:nvPr/>
        </p:nvSpPr>
        <p:spPr>
          <a:xfrm>
            <a:off x="500034" y="285728"/>
            <a:ext cx="8358246" cy="1077218"/>
          </a:xfrm>
          <a:prstGeom prst="rect">
            <a:avLst/>
          </a:prstGeom>
          <a:solidFill>
            <a:schemeClr val="accent1">
              <a:lumMod val="20000"/>
              <a:lumOff val="80000"/>
              <a:alpha val="57000"/>
            </a:scheme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 rtlCol="0">
            <a:spAutoFit/>
          </a:bodyPr>
          <a:lstStyle/>
          <a:p>
            <a:r>
              <a:rPr lang="ru-RU" sz="3200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Переложите две палочки, чтобы корова смотрела в другую сторону.</a:t>
            </a:r>
            <a:endParaRPr lang="ru-RU" sz="3200" dirty="0">
              <a:solidFill>
                <a:schemeClr val="tx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7922" y="2492477"/>
            <a:ext cx="2921000" cy="1798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4233602" y="2389238"/>
            <a:ext cx="2948862" cy="1798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Прямоугольник 24"/>
          <p:cNvSpPr/>
          <p:nvPr/>
        </p:nvSpPr>
        <p:spPr>
          <a:xfrm rot="19652619">
            <a:off x="485347" y="2743505"/>
            <a:ext cx="2643206" cy="285752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 prst="cross"/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Прямоугольник 26"/>
          <p:cNvSpPr/>
          <p:nvPr/>
        </p:nvSpPr>
        <p:spPr>
          <a:xfrm rot="1624673">
            <a:off x="491647" y="3872059"/>
            <a:ext cx="2643206" cy="285752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 prst="cross"/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Прямоугольник 22"/>
          <p:cNvSpPr/>
          <p:nvPr/>
        </p:nvSpPr>
        <p:spPr>
          <a:xfrm rot="7898693">
            <a:off x="2235121" y="1153961"/>
            <a:ext cx="2643206" cy="285752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 prst="cross"/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Прямоугольник 23"/>
          <p:cNvSpPr/>
          <p:nvPr/>
        </p:nvSpPr>
        <p:spPr>
          <a:xfrm rot="2945146">
            <a:off x="652022" y="1163711"/>
            <a:ext cx="2643206" cy="285752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 prst="cross"/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16"/>
          <p:cNvSpPr/>
          <p:nvPr/>
        </p:nvSpPr>
        <p:spPr>
          <a:xfrm rot="3556919">
            <a:off x="5669285" y="5229069"/>
            <a:ext cx="1857388" cy="285752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 prst="cross"/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рямоугольник 17"/>
          <p:cNvSpPr/>
          <p:nvPr/>
        </p:nvSpPr>
        <p:spPr>
          <a:xfrm rot="3858233">
            <a:off x="2460221" y="5256497"/>
            <a:ext cx="1857388" cy="285752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 prst="cross"/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рямоугольник 18"/>
          <p:cNvSpPr/>
          <p:nvPr/>
        </p:nvSpPr>
        <p:spPr>
          <a:xfrm rot="7469276">
            <a:off x="1429408" y="5204066"/>
            <a:ext cx="1857388" cy="285752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 prst="cross"/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рямоугольник 19"/>
          <p:cNvSpPr/>
          <p:nvPr/>
        </p:nvSpPr>
        <p:spPr>
          <a:xfrm rot="7469276">
            <a:off x="4786994" y="5275505"/>
            <a:ext cx="1857388" cy="285752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 prst="cross"/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 rot="10800000">
            <a:off x="2928926" y="2071678"/>
            <a:ext cx="3214710" cy="357190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 prst="cross"/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 rot="10800000">
            <a:off x="2928926" y="4429132"/>
            <a:ext cx="3214710" cy="285752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 prst="cross"/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 rot="5400000">
            <a:off x="1464447" y="3250405"/>
            <a:ext cx="2643206" cy="285752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 prst="cross"/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 rot="5400000">
            <a:off x="4964909" y="3250405"/>
            <a:ext cx="2643206" cy="285752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 prst="cross"/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 rot="2891268">
            <a:off x="6023938" y="3009092"/>
            <a:ext cx="2643206" cy="285752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 prst="cross"/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 rot="1886625">
            <a:off x="2523633" y="2668688"/>
            <a:ext cx="2643206" cy="285752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 prst="cross"/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рямоугольник 21"/>
          <p:cNvSpPr/>
          <p:nvPr/>
        </p:nvSpPr>
        <p:spPr>
          <a:xfrm rot="9006588">
            <a:off x="2538579" y="3854288"/>
            <a:ext cx="2643206" cy="285752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 prst="cross"/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>
                                      <p:cBhvr>
                                        <p:cTn id="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>
                                      <p:cBhvr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2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>
                                      <p:cBhvr>
                                        <p:cTn id="2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>
                                      <p:cBhvr>
                                        <p:cTn id="2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2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5" grpId="1" animBg="1"/>
      <p:bldP spid="27" grpId="0" animBg="1"/>
      <p:bldP spid="27" grpId="1" animBg="1"/>
      <p:bldP spid="21" grpId="0" animBg="1"/>
      <p:bldP spid="2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847517" y="1734251"/>
            <a:ext cx="3189881" cy="3604665"/>
          </a:xfrm>
          <a:prstGeom prst="round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glow rad="228600">
              <a:schemeClr val="accent1">
                <a:satMod val="175000"/>
                <a:alpha val="40000"/>
              </a:schemeClr>
            </a:glow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7" name="TextBox 6"/>
          <p:cNvSpPr txBox="1"/>
          <p:nvPr/>
        </p:nvSpPr>
        <p:spPr>
          <a:xfrm>
            <a:off x="328554" y="294382"/>
            <a:ext cx="8358246" cy="1077218"/>
          </a:xfrm>
          <a:prstGeom prst="rect">
            <a:avLst/>
          </a:prstGeom>
          <a:solidFill>
            <a:schemeClr val="accent1">
              <a:lumMod val="20000"/>
              <a:lumOff val="80000"/>
              <a:alpha val="57000"/>
            </a:scheme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 rtlCol="0">
            <a:spAutoFit/>
          </a:bodyPr>
          <a:lstStyle/>
          <a:p>
            <a:r>
              <a:rPr lang="ru-RU" sz="3200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Переложите пять палочек, чтобы весы были в равновесии</a:t>
            </a:r>
            <a:endParaRPr lang="ru-RU" sz="3200" dirty="0">
              <a:solidFill>
                <a:schemeClr val="tx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82183" y="2695267"/>
            <a:ext cx="3783392" cy="3558049"/>
          </a:xfrm>
          <a:prstGeom prst="round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glow rad="228600">
              <a:schemeClr val="accent1">
                <a:satMod val="175000"/>
                <a:alpha val="40000"/>
              </a:schemeClr>
            </a:glow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 rot="6419072">
            <a:off x="4227193" y="2685751"/>
            <a:ext cx="2643206" cy="285752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 prst="cross"/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 rot="6621526">
            <a:off x="440979" y="4971769"/>
            <a:ext cx="2643206" cy="285752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 prst="cross"/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 rot="8980298">
            <a:off x="3820337" y="2005096"/>
            <a:ext cx="2643206" cy="285752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 prst="cross"/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 rot="8947963">
            <a:off x="1529150" y="3372433"/>
            <a:ext cx="2643206" cy="285752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 prst="cross"/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 rot="5400000">
            <a:off x="2607455" y="1464455"/>
            <a:ext cx="2643206" cy="285752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 prst="cross"/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 rot="3786814">
            <a:off x="1332283" y="4886671"/>
            <a:ext cx="2643206" cy="285752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 prst="cross"/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1000100" y="6143646"/>
            <a:ext cx="2643206" cy="285752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 prst="cross"/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2071670" y="3857628"/>
            <a:ext cx="2643206" cy="285752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 prst="cross"/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 rot="3786814">
            <a:off x="5118497" y="2600653"/>
            <a:ext cx="2643206" cy="285752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 prst="cross"/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4786314" y="3857628"/>
            <a:ext cx="2643206" cy="285752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 prst="cross"/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 rot="6621526">
            <a:off x="5441639" y="4971767"/>
            <a:ext cx="2643206" cy="285752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 prst="cross"/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 rot="3786814">
            <a:off x="6332943" y="4886669"/>
            <a:ext cx="2643206" cy="285752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 prst="cross"/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16"/>
          <p:cNvSpPr/>
          <p:nvPr/>
        </p:nvSpPr>
        <p:spPr>
          <a:xfrm>
            <a:off x="6000760" y="6143644"/>
            <a:ext cx="2643206" cy="285752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 prst="cross"/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рямоугольник 17"/>
          <p:cNvSpPr/>
          <p:nvPr/>
        </p:nvSpPr>
        <p:spPr>
          <a:xfrm rot="16200000">
            <a:off x="3393273" y="2678901"/>
            <a:ext cx="2643206" cy="285752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 prst="cross"/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>
                                      <p:cBhvr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>
                                      <p:cBhvr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1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3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>
                                      <p:cBhvr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>
                                      <p:cBhvr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3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1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5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>
                                      <p:cBhvr>
                                        <p:cTn id="5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>
                                      <p:cBhvr>
                                        <p:cTn id="5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5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1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6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>
                                      <p:cBhvr>
                                        <p:cTn id="6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>
                                      <p:cBhvr>
                                        <p:cTn id="6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6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1" grpId="1" animBg="1"/>
      <p:bldP spid="2" grpId="0" animBg="1"/>
      <p:bldP spid="2" grpId="1" animBg="1"/>
      <p:bldP spid="3" grpId="0" animBg="1"/>
      <p:bldP spid="3" grpId="1" animBg="1"/>
      <p:bldP spid="4" grpId="0" animBg="1"/>
      <p:bldP spid="4" grpId="1" animBg="1"/>
      <p:bldP spid="10" grpId="0" animBg="1"/>
      <p:bldP spid="12" grpId="0" animBg="1"/>
      <p:bldP spid="12" grpId="1" animBg="1"/>
      <p:bldP spid="15" grpId="0" animBg="1"/>
      <p:bldP spid="16" grpId="0" animBg="1"/>
      <p:bldP spid="17" grpId="0" animBg="1"/>
      <p:bldP spid="1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28596" y="243840"/>
            <a:ext cx="8358246" cy="1077218"/>
          </a:xfrm>
          <a:prstGeom prst="rect">
            <a:avLst/>
          </a:prstGeom>
          <a:solidFill>
            <a:schemeClr val="accent1">
              <a:lumMod val="20000"/>
              <a:lumOff val="80000"/>
              <a:alpha val="57000"/>
            </a:scheme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 rtlCol="0">
            <a:spAutoFit/>
          </a:bodyPr>
          <a:lstStyle/>
          <a:p>
            <a:r>
              <a:rPr lang="ru-RU" sz="3200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Переложите шесть палочек, чтобы получился дом.</a:t>
            </a:r>
            <a:endParaRPr lang="ru-RU" sz="3200" dirty="0">
              <a:solidFill>
                <a:schemeClr val="tx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371907" y="1882877"/>
            <a:ext cx="6512352" cy="4237703"/>
          </a:xfrm>
          <a:prstGeom prst="snip2Same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glow rad="101600">
              <a:schemeClr val="accent6">
                <a:satMod val="175000"/>
                <a:alpha val="40000"/>
              </a:schemeClr>
            </a:glow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/>
            <a:extrusionClr>
              <a:srgbClr val="000000"/>
            </a:extrusionClr>
          </a:sp3d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10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1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12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13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14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15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16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17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18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19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2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20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2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22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3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4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5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6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7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8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9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477</TotalTime>
  <Words>142</Words>
  <Application>Microsoft Office PowerPoint</Application>
  <PresentationFormat>Экран (4:3)</PresentationFormat>
  <Paragraphs>16</Paragraphs>
  <Slides>28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29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</vt:vector>
  </TitlesOfParts>
  <Company>Функциональность ограничена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Admin</cp:lastModifiedBy>
  <cp:revision>52</cp:revision>
  <dcterms:created xsi:type="dcterms:W3CDTF">2009-06-19T10:36:04Z</dcterms:created>
  <dcterms:modified xsi:type="dcterms:W3CDTF">2011-12-08T14:49:29Z</dcterms:modified>
</cp:coreProperties>
</file>